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modernComment_100_14082709.xml" ContentType="application/vnd.ms-powerpoint.comments+xml"/>
  <Override PartName="/ppt/comments/modernComment_101_1BEA1A07.xml" ContentType="application/vnd.ms-powerpoint.comments+xml"/>
  <Override PartName="/ppt/comments/modernComment_102_23D78AF8.xml" ContentType="application/vnd.ms-powerpoint.comments+xml"/>
  <Override PartName="/ppt/comments/modernComment_103_ECB942D1.xml" ContentType="application/vnd.ms-powerpoint.comments+xml"/>
  <Override PartName="/ppt/comments/modernComment_105_BB0397E9.xml" ContentType="application/vnd.ms-powerpoint.comments+xml"/>
  <Override PartName="/ppt/comments/modernComment_106_B66C8359.xml" ContentType="application/vnd.ms-powerpoint.comments+xml"/>
  <Override PartName="/ppt/comments/modernComment_107_4FA33AB7.xml" ContentType="application/vnd.ms-powerpoint.comments+xml"/>
  <Override PartName="/ppt/comments/modernComment_108_840932CE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sldIdLst>
    <p:sldId id="256" r:id="rId2"/>
    <p:sldId id="257" r:id="rId3"/>
    <p:sldId id="258" r:id="rId4"/>
    <p:sldId id="259" r:id="rId5"/>
    <p:sldId id="266" r:id="rId6"/>
    <p:sldId id="260" r:id="rId7"/>
    <p:sldId id="261" r:id="rId8"/>
    <p:sldId id="262" r:id="rId9"/>
    <p:sldId id="265" r:id="rId10"/>
    <p:sldId id="263" r:id="rId11"/>
    <p:sldId id="26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4299C8C-74CE-AE5E-E712-AF507C59834B}" name="Christopher Doughty" initials="CD" userId="Christopher Doughty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35"/>
    <p:restoredTop sz="94659"/>
  </p:normalViewPr>
  <p:slideViewPr>
    <p:cSldViewPr snapToGrid="0" snapToObjects="1">
      <p:cViewPr varScale="1">
        <p:scale>
          <a:sx n="115" d="100"/>
          <a:sy n="115" d="100"/>
        </p:scale>
        <p:origin x="24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omments/modernComment_100_1408270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F5D5E57-19AF-4863-9496-C6482A945B3D}" authorId="{34299C8C-74CE-AE5E-E712-AF507C59834B}" created="2022-04-04T19:32:03.623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36078601" sldId="256"/>
      <ac:spMk id="2" creationId="{B95A2B14-02F2-374F-AE29-CC74269E296D}"/>
    </ac:deMkLst>
    <p188:txBody>
      <a:bodyPr/>
      <a:lstStyle/>
      <a:p>
        <a:r>
          <a:rPr lang="en-US"/>
          <a:t>maybe a signal within the cracks?</a:t>
        </a:r>
      </a:p>
    </p188:txBody>
  </p188:cm>
  <p188:cm id="{73B6BAE0-0C88-45A2-9961-453613EF18F0}" authorId="{34299C8C-74CE-AE5E-E712-AF507C59834B}" created="2022-04-04T19:32:30.55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36078601" sldId="256"/>
      <ac:spMk id="3" creationId="{E0DB846B-3059-6845-88DD-6971F14FEED6}"/>
    </ac:deMkLst>
    <p188:txBody>
      <a:bodyPr/>
      <a:lstStyle/>
      <a:p>
        <a:r>
          <a:rPr lang="en-US"/>
          <a:t>You can probably add Roo as he helped out a lot.</a:t>
        </a:r>
      </a:p>
    </p188:txBody>
  </p188:cm>
</p188:cmLst>
</file>

<file path=ppt/comments/modernComment_101_1BEA1A0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57FE4E0-C5EF-4830-B87A-54DE46D39E60}" authorId="{34299C8C-74CE-AE5E-E712-AF507C59834B}" created="2022-04-04T19:35:56.411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68326919" sldId="257"/>
      <ac:spMk id="3" creationId="{3B1C5E2E-B402-BD40-81DC-18CF5B375980}"/>
    </ac:deMkLst>
    <p188:txBody>
      <a:bodyPr/>
      <a:lstStyle/>
      <a:p>
        <a:r>
          <a:rPr lang="en-US"/>
          <a:t>add some references</a:t>
        </a:r>
      </a:p>
    </p188:txBody>
  </p188:cm>
</p188:cmLst>
</file>

<file path=ppt/comments/modernComment_102_23D78AF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022F3E7-B60D-4B59-85E3-A5D321E1B255}" authorId="{34299C8C-74CE-AE5E-E712-AF507C59834B}" created="2022-04-04T19:37:20.959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601328376" sldId="258"/>
      <ac:spMk id="4" creationId="{4A6A7576-9B2B-EA42-9B2F-C6E30555F482}"/>
    </ac:deMkLst>
    <p188:txBody>
      <a:bodyPr/>
      <a:lstStyle/>
      <a:p>
        <a:r>
          <a:rPr lang="en-US"/>
          <a:t>great, this will be important to explain the idea </a:t>
        </a:r>
      </a:p>
    </p188:txBody>
  </p188:cm>
</p188:cmLst>
</file>

<file path=ppt/comments/modernComment_103_ECB942D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F3D1A06-C612-45EC-BFC3-93612C766D11}" authorId="{34299C8C-74CE-AE5E-E712-AF507C59834B}" created="2022-04-04T19:38:34.855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971564241" sldId="259"/>
      <ac:spMk id="3" creationId="{7D74B174-CAFE-AB40-8552-4350D42F7E86}"/>
      <ac:txMk cp="9" len="32">
        <ac:context len="261" hash="84081628"/>
      </ac:txMk>
    </ac:txMkLst>
    <p188:pos x="5447700" y="280950"/>
    <p188:txBody>
      <a:bodyPr/>
      <a:lstStyle/>
      <a:p>
        <a:r>
          <a:rPr lang="en-US"/>
          <a:t>maybe add a graphic to show how it works
and mention that there is a similar instrument on the mars rover and show it</a:t>
        </a:r>
      </a:p>
    </p188:txBody>
  </p188:cm>
</p188:cmLst>
</file>

<file path=ppt/comments/modernComment_105_BB0397E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270B637-DF8D-462E-A02E-82948D2871CF}" authorId="{34299C8C-74CE-AE5E-E712-AF507C59834B}" created="2022-04-04T19:39:34.490">
    <pc:sldMkLst xmlns:pc="http://schemas.microsoft.com/office/powerpoint/2013/main/command">
      <pc:docMk/>
      <pc:sldMk cId="3137574889" sldId="261"/>
    </pc:sldMkLst>
    <p188:txBody>
      <a:bodyPr/>
      <a:lstStyle/>
      <a:p>
        <a:r>
          <a:rPr lang="en-US"/>
          <a:t>point out the cracks that you measured</a:t>
        </a:r>
      </a:p>
    </p188:txBody>
  </p188:cm>
</p188:cmLst>
</file>

<file path=ppt/comments/modernComment_106_B66C835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98256DA-B8A1-4CFB-8E97-CDE9E80E26AF}" authorId="{34299C8C-74CE-AE5E-E712-AF507C59834B}" created="2022-04-04T19:40:00.755">
    <pc:sldMkLst xmlns:pc="http://schemas.microsoft.com/office/powerpoint/2013/main/command">
      <pc:docMk/>
      <pc:sldMk cId="3060564825" sldId="262"/>
    </pc:sldMkLst>
    <p188:txBody>
      <a:bodyPr/>
      <a:lstStyle/>
      <a:p>
        <a:r>
          <a:rPr lang="en-US"/>
          <a:t>show the mudcracks pic from Mars</a:t>
        </a:r>
      </a:p>
    </p188:txBody>
  </p188:cm>
</p188:cmLst>
</file>

<file path=ppt/comments/modernComment_107_4FA33AB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48BF722-BE88-4A29-AFF0-EA83D851E80C}" authorId="{34299C8C-74CE-AE5E-E712-AF507C59834B}" created="2022-04-04T19:40:25.443">
    <pc:sldMkLst xmlns:pc="http://schemas.microsoft.com/office/powerpoint/2013/main/command">
      <pc:docMk/>
      <pc:sldMk cId="1336097463" sldId="263"/>
    </pc:sldMkLst>
    <p188:txBody>
      <a:bodyPr/>
      <a:lstStyle/>
      <a:p>
        <a:r>
          <a:rPr lang="en-US"/>
          <a:t>how about a data slide?</a:t>
        </a:r>
      </a:p>
    </p188:txBody>
  </p188:cm>
</p188:cmLst>
</file>

<file path=ppt/comments/modernComment_108_840932C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E1DB377-3E36-451C-B948-451352D3D31C}" authorId="{34299C8C-74CE-AE5E-E712-AF507C59834B}" created="2022-04-04T19:40:49.06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215195342" sldId="264"/>
      <ac:spMk id="3" creationId="{DC983642-8DEA-1345-896F-5D8FFCA36338}"/>
    </ac:deMkLst>
    <p188:txBody>
      <a:bodyPr/>
      <a:lstStyle/>
      <a:p>
        <a:r>
          <a:rPr lang="en-US"/>
          <a:t>matt bowker?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22F66-727D-4150-ADA5-49CF3A0F6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0352" y="1122363"/>
            <a:ext cx="10072922" cy="197834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D9A1FE-C39F-4D7C-B93D-F8C203A1D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352" y="3509963"/>
            <a:ext cx="10072922" cy="1747837"/>
          </a:xfrm>
        </p:spPr>
        <p:txBody>
          <a:bodyPr>
            <a:normAutofit/>
          </a:bodyPr>
          <a:lstStyle>
            <a:lvl1pPr marL="0" indent="0" algn="l">
              <a:buNone/>
              <a:defRPr sz="2000" i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08AAC-7D41-4304-8D59-EF34B23268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0352" y="136525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524C6359-9BB8-4148-8114-537E698DA205}" type="datetime1">
              <a:rPr lang="en-US" smtClean="0"/>
              <a:t>4/7/22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4D078-DE22-4F23-8B48-21FB1415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352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4C1F5-608B-4335-9F2A-17F63D5FA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51B01909-73B8-4486-A749-C643B1D7E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267690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5E279D86-4533-45F1-B0AA-D237399A5ED5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764FD722-CB31-4326-ADD8-CBA52FD1FF59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24E4BCEC-8B0A-444E-8509-1B3BB0449E5B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9DB36622-1DC7-4B17-8984-588BA8999FF6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51B97AF0-1974-42B9-B5FC-A332C52E8272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95A298AD-BE5D-4BE1-8CDF-DBFB42D63FEB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92816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9F2C5-A3FC-44EF-BA15-CEC83C83D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5040D3-67DB-455C-AD79-49E185DB63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2B07A-258E-42DD-9A68-2C76F7D54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49BD0-10DB-43E7-8F22-40B3D51B8FC3}" type="datetime1">
              <a:rPr lang="en-US" smtClean="0"/>
              <a:t>4/7/22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1E9BC-3BB8-40CD-9294-59A2E59E1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3979D-5589-4770-9D29-046F2B506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12EF7969-DB38-4989-A65C-9D190A2455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33456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2145BE25-C437-45FE-A3D3-BBAAF108CC9B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4A9D0FA0-682C-4076-B779-D865AEEFC66C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AB60163C-1A2D-4F00-BC61-8A3C11E2D2BE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3FF8D873-9CF9-4A0A-A7B8-875C0B8233D6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2B645470-F624-4417-A8A4-FC242E43C9DB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ECC7EFEF-6B2A-4210-9275-0077ACF2827B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43934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6693CD-CB65-4F37-A6DA-F300B93C14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974374" y="787067"/>
            <a:ext cx="2628900" cy="53898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48D117-7AE6-4831-9867-5145F64A0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5719" y="787067"/>
            <a:ext cx="7039402" cy="538989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88CF8-397F-485E-8081-AFA4DADD4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6C79C-F566-427A-93F6-434A4E613134}" type="datetime1">
              <a:rPr lang="en-US" smtClean="0"/>
              <a:t>4/7/22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E4773-4660-4F21-83CF-1A449395B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59537-EB47-40FA-893E-785D6FE00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588F505F-2957-41FC-9AAA-962853A67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>
            <a:off x="7283627" y="1250328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091A36EB-8545-4EFE-B619-165D36D644D1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8D075D29-6706-486B-A55A-13866882BA88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3FAE751A-10F0-48F2-BBC3-D2FE499B345B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52289CAF-683C-4BCC-8AA5-95A3BF799B0F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3BC8403A-C46F-4DA1-A015-00A80215F289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A797D957-3A2C-42DF-B73E-CBB47BE036B7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40899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7B4A7-C566-48F4-B4B8-3A5E7B6C5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B93F5-BC8B-452C-ACE2-C7E01D1B8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A49B3-A57D-46C5-8462-0C52509F8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0352" y="136525"/>
            <a:ext cx="2743200" cy="365125"/>
          </a:xfrm>
        </p:spPr>
        <p:txBody>
          <a:bodyPr/>
          <a:lstStyle/>
          <a:p>
            <a:fld id="{9376191F-481E-48E9-BB9A-369A67A7362D}" type="datetime1">
              <a:rPr lang="en-US" smtClean="0"/>
              <a:t>4/7/22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8C810-EAF4-4D86-84DD-2E574122D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7E738-8574-490B-974B-9AD3B2AAE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AC552FEA-472E-4E74-B31D-531852C1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10597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41DF3078-C636-4776-A616-D5BF3BC280C9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0D1A27FA-1310-4BC3-A071-1566746B2FB1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99ACB9EB-84FE-4B33-9EF9-4EC7DAC25DD5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826E5EFB-0EF9-4DB8-99CB-5DD72009DB2C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86238E12-0689-4123-8B2E-E1CCFCC4C882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8538CF67-A00E-4955-A447-001BE02E771A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3428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9764E-4B3D-4B6A-A210-B50E4F60E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8"/>
            <a:ext cx="10072922" cy="2313641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30AEC2-B6E6-4C09-A16F-5E2A1C9A0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352" y="3509963"/>
            <a:ext cx="10072922" cy="25796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37CAB-B545-4E42-BB5A-F1DAA9335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677DE-DD04-48CC-9C18-7BE9FF2DEB6B}" type="datetime1">
              <a:rPr lang="en-US" smtClean="0"/>
              <a:t>4/7/22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D720B-7E58-43F4-9659-ADB2403A5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5F53F-2FA5-4B5C-A151-F07BBC00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37B4CDD2-E09A-418A-9131-FBDEE440A1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267690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8852E5FB-B268-4CCA-8E55-803038F7A00D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A1C9CBB3-97C0-4A35-9088-C69233F5CEE7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31610871-AEE9-46EB-9D27-BA1D9D688124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27478059-2A11-484D-A2D7-199F74778E50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30EC0886-DDB9-47F1-9414-C121C1D3F954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66A10427-DF20-4284-B215-EABA4D366E20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0183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473D3-0F03-4BF4-831F-34E80BAC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09409-59F2-486F-A6D0-FAEE8FFF25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717" y="2521885"/>
            <a:ext cx="4645152" cy="36550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87241-B390-47A6-8070-C3D4652F8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92136" y="2521885"/>
            <a:ext cx="4611138" cy="36550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80B360-2ACA-4B93-9439-591B6D3FB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255ED-7101-4D18-A8AE-3B5E4CB87EA5}" type="datetime1">
              <a:rPr lang="en-US" smtClean="0"/>
              <a:t>4/7/22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4A73E2-CF78-404C-A86F-E70A284A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8F42A-11E1-42A0-8ECF-A5BBA3B8C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aphic 78">
            <a:extLst>
              <a:ext uri="{FF2B5EF4-FFF2-40B4-BE49-F238E27FC236}">
                <a16:creationId xmlns:a16="http://schemas.microsoft.com/office/drawing/2014/main" id="{0CB61A83-9419-49FC-8074-2AB3D34FA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19637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9" name="Graphic 78">
              <a:extLst>
                <a:ext uri="{FF2B5EF4-FFF2-40B4-BE49-F238E27FC236}">
                  <a16:creationId xmlns:a16="http://schemas.microsoft.com/office/drawing/2014/main" id="{BCD12E57-97FB-48D8-81CC-7C37E8947CB4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aphic 78">
              <a:extLst>
                <a:ext uri="{FF2B5EF4-FFF2-40B4-BE49-F238E27FC236}">
                  <a16:creationId xmlns:a16="http://schemas.microsoft.com/office/drawing/2014/main" id="{E487641C-E83B-4134-88C9-1D23D5FA1836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B99AB7A6-A88C-44E1-A9DE-4126B957F88A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9FF0D518-1D17-44C7-BF73-7C980481DB5B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9A7A3E12-61E8-41A0-A459-15BF375FA945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Graphic 78">
                <a:extLst>
                  <a:ext uri="{FF2B5EF4-FFF2-40B4-BE49-F238E27FC236}">
                    <a16:creationId xmlns:a16="http://schemas.microsoft.com/office/drawing/2014/main" id="{9E5E4A56-9100-4D60-8A34-0FE116F41FF1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2914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ECA31-EE14-41DD-9914-DA7138220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7"/>
            <a:ext cx="1007292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22AB6-1657-4AE2-8607-2C77A25D7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352" y="2521884"/>
            <a:ext cx="4845387" cy="780439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AA6DC0-D4D5-4164-A3FD-6BB5CBB2B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0352" y="3366390"/>
            <a:ext cx="4845387" cy="264479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9B35F8-95F3-43D1-8917-5836BAA904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34025" y="2521884"/>
            <a:ext cx="4869249" cy="780439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B639E7-F4A3-4ADE-B290-0A4F9761B9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34025" y="3366390"/>
            <a:ext cx="4869249" cy="264479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6F296B-429F-4DFC-ABC3-0A078EA99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F23D-51F6-4C94-8CD5-B9ABBF67EE23}" type="datetime1">
              <a:rPr lang="en-US" smtClean="0"/>
              <a:t>4/7/22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7103B9-D521-4910-AC15-F12F25CB9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73A6D9-123D-492C-B5CE-294EF255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842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92A22-4B4D-4F58-9783-A0469DA4D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8" y="787068"/>
            <a:ext cx="1007755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5EE610-5457-4E8C-B568-B8D56077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702F-6367-4FD1-89A8-3744BE6BA9A2}" type="datetime1">
              <a:rPr lang="en-US" smtClean="0"/>
              <a:t>4/7/22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BA57BB-288A-4A30-A4EC-FF0537BC2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414C89-B968-4A85-A035-E2997A5F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aphic 78">
            <a:extLst>
              <a:ext uri="{FF2B5EF4-FFF2-40B4-BE49-F238E27FC236}">
                <a16:creationId xmlns:a16="http://schemas.microsoft.com/office/drawing/2014/main" id="{AC45ECC6-E29C-40EF-A7C9-5A17DAFD42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52330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7" name="Graphic 78">
              <a:extLst>
                <a:ext uri="{FF2B5EF4-FFF2-40B4-BE49-F238E27FC236}">
                  <a16:creationId xmlns:a16="http://schemas.microsoft.com/office/drawing/2014/main" id="{8DA0D497-8E8F-426A-8172-894BE03F70F6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aphic 78">
              <a:extLst>
                <a:ext uri="{FF2B5EF4-FFF2-40B4-BE49-F238E27FC236}">
                  <a16:creationId xmlns:a16="http://schemas.microsoft.com/office/drawing/2014/main" id="{8C0459EF-3B70-4083-8845-3A9AF847E805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9" name="Graphic 78">
                <a:extLst>
                  <a:ext uri="{FF2B5EF4-FFF2-40B4-BE49-F238E27FC236}">
                    <a16:creationId xmlns:a16="http://schemas.microsoft.com/office/drawing/2014/main" id="{53BF2B58-70F8-4288-85AB-CBDA723CDFCC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A569E551-A5A0-4A8F-B999-3A6D104814A2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0FB69EB5-D9AC-46E7-934E-32999C39B2E6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6EABC49A-B4ED-44E4-ADB7-E432734A7C96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3880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7A339C-4093-4B40-8C90-52F005CA9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E99BD-4B4F-4460-B452-0E8146ACCF8F}" type="datetime1">
              <a:rPr lang="en-US" smtClean="0"/>
              <a:t>4/7/22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A33F04-8E0A-4165-930C-527D781A7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2F57B-BEB6-4973-A362-38F638E0D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041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FAC90-C2CA-44DD-8EF8-20BDD6724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8"/>
            <a:ext cx="4315386" cy="2223152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915FB-D5F4-4CAD-AE70-3644E8180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5420086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374DA3-3BAC-4045-825F-B3C27B897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0352" y="3429000"/>
            <a:ext cx="4315386" cy="24399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5A0D65-0423-4E45-947A-E08C8569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D34C-1867-42A9-AC54-D15ADD8A65E7}" type="datetime1">
              <a:rPr lang="en-US" smtClean="0"/>
              <a:t>4/7/22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E6FBD0-E49F-4DE6-9264-CEDB9BAA0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16B246-A768-4B2D-96C6-9F4178526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aphic 78">
            <a:extLst>
              <a:ext uri="{FF2B5EF4-FFF2-40B4-BE49-F238E27FC236}">
                <a16:creationId xmlns:a16="http://schemas.microsoft.com/office/drawing/2014/main" id="{839DB371-B90D-44CB-A4AF-C7BDBFD0A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193468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9" name="Graphic 78">
              <a:extLst>
                <a:ext uri="{FF2B5EF4-FFF2-40B4-BE49-F238E27FC236}">
                  <a16:creationId xmlns:a16="http://schemas.microsoft.com/office/drawing/2014/main" id="{0C845011-2FC2-40F7-B0C6-49CBBA72B9CB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aphic 78">
              <a:extLst>
                <a:ext uri="{FF2B5EF4-FFF2-40B4-BE49-F238E27FC236}">
                  <a16:creationId xmlns:a16="http://schemas.microsoft.com/office/drawing/2014/main" id="{82BC78B8-5139-436F-AD47-3CC03903FDDC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F9DC17BA-1278-45C9-B1BF-B9F1518E1F29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99637B9F-CC26-4669-81F0-A942B4F72D61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2BB8F115-0030-47B4-BAF4-C15D1EA27B11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Graphic 78">
                <a:extLst>
                  <a:ext uri="{FF2B5EF4-FFF2-40B4-BE49-F238E27FC236}">
                    <a16:creationId xmlns:a16="http://schemas.microsoft.com/office/drawing/2014/main" id="{662F9949-4F1A-4708-824B-E876E9BEDA16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20549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CB0C8-915E-4BF2-976E-B8D7EDC59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8"/>
            <a:ext cx="3932237" cy="2223152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0714E6-8E50-4B50-A2E0-F9D20155EB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542008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D67A6C-5CA5-4EF0-B1C4-ED85FF255A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0352" y="3429000"/>
            <a:ext cx="3932237" cy="243998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C76474-31D4-4567-B4EC-B6AF24488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33E9-A654-4C17-8C3C-DDCAC83D6EBF}" type="datetime1">
              <a:rPr lang="en-US" smtClean="0"/>
              <a:t>4/7/22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02DE0-33F5-4372-8EB5-F5746D344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5C2EF-849D-4B2C-8ED6-D26553657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aphic 78">
            <a:extLst>
              <a:ext uri="{FF2B5EF4-FFF2-40B4-BE49-F238E27FC236}">
                <a16:creationId xmlns:a16="http://schemas.microsoft.com/office/drawing/2014/main" id="{7627CBC2-9DC2-4EE8-A2D5-849E30F22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193468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9" name="Graphic 78">
              <a:extLst>
                <a:ext uri="{FF2B5EF4-FFF2-40B4-BE49-F238E27FC236}">
                  <a16:creationId xmlns:a16="http://schemas.microsoft.com/office/drawing/2014/main" id="{9FB4AEFC-63AB-4831-8EC1-E8145604D8D9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aphic 78">
              <a:extLst>
                <a:ext uri="{FF2B5EF4-FFF2-40B4-BE49-F238E27FC236}">
                  <a16:creationId xmlns:a16="http://schemas.microsoft.com/office/drawing/2014/main" id="{811E1337-D5DA-408D-91F3-A6A35FCDD0B9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1E473FA4-FD80-4D04-AAC5-63B9A4D80778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FCB457B9-48DE-4921-8C3F-996598075B1F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53C9DB95-9A61-4553-8D82-D2BE26FCBC6E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Graphic 78">
                <a:extLst>
                  <a:ext uri="{FF2B5EF4-FFF2-40B4-BE49-F238E27FC236}">
                    <a16:creationId xmlns:a16="http://schemas.microsoft.com/office/drawing/2014/main" id="{0EAE371F-24C9-4738-834F-FAF5A5C9ACE1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50008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35959F4-53DA-47FF-BC24-1E5B75C69876}"/>
              </a:ext>
            </a:extLst>
          </p:cNvPr>
          <p:cNvSpPr/>
          <p:nvPr/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7CF83E8-F6F0-41E3-B580-7412A04DDFB5}"/>
              </a:ext>
            </a:extLst>
          </p:cNvPr>
          <p:cNvGrpSpPr/>
          <p:nvPr/>
        </p:nvGrpSpPr>
        <p:grpSpPr>
          <a:xfrm>
            <a:off x="10776050" y="5204030"/>
            <a:ext cx="886141" cy="802497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</a:extLst>
            </p:cNvPr>
            <p:cNvSpPr/>
            <p:nvPr/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</a:extLst>
            </p:cNvPr>
            <p:cNvSpPr/>
            <p:nvPr/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</a:extLst>
            </p:cNvPr>
            <p:cNvSpPr/>
            <p:nvPr/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4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</a:extLst>
            </p:cNvPr>
            <p:cNvSpPr/>
            <p:nvPr/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</a:extLst>
            </p:cNvPr>
            <p:cNvSpPr/>
            <p:nvPr/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</a:extLst>
            </p:cNvPr>
            <p:cNvSpPr/>
            <p:nvPr/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</a:extLst>
            </p:cNvPr>
            <p:cNvSpPr/>
            <p:nvPr/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9226104-0061-4319-8237-9C001BF85D49}"/>
              </a:ext>
            </a:extLst>
          </p:cNvPr>
          <p:cNvSpPr/>
          <p:nvPr/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78318D-FE3E-41D7-9A8C-2065A2C46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7" y="787068"/>
            <a:ext cx="1007755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06718-79E7-4159-A003-F86FE7B3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5717" y="2521885"/>
            <a:ext cx="10077557" cy="3549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F99FF-FFE2-431D-A0C8-A46C21712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5718" y="1365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none" spc="11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769D389-4C4C-4FD7-9E6B-9F44477F0EB8}" type="datetime1">
              <a:rPr lang="en-US" smtClean="0"/>
              <a:t>4/7/22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3547E-668D-4191-847C-7424F7549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718" y="6356350"/>
            <a:ext cx="3450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none" spc="11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B6E6E-8527-4F63-A0C7-84CD44A2B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5367" y="6356350"/>
            <a:ext cx="5298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none" spc="11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402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72" r:id="rId6"/>
    <p:sldLayoutId id="2147483667" r:id="rId7"/>
    <p:sldLayoutId id="2147483668" r:id="rId8"/>
    <p:sldLayoutId id="2147483669" r:id="rId9"/>
    <p:sldLayoutId id="2147483671" r:id="rId10"/>
    <p:sldLayoutId id="2147483670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microsoft.com/office/2018/10/relationships/comments" Target="../comments/modernComment_100_1408270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microsoft.com/office/2018/10/relationships/comments" Target="../comments/modernComment_107_4FA33AB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microsoft.com/office/2018/10/relationships/comments" Target="../comments/modernComment_108_840932CE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microsoft.com/office/2018/10/relationships/comments" Target="../comments/modernComment_101_1BEA1A0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microsoft.com/office/2018/10/relationships/comments" Target="../comments/modernComment_102_23D78AF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03_ECB942D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microsoft.com/office/2018/10/relationships/comments" Target="../comments/modernComment_105_BB0397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microsoft.com/office/2018/10/relationships/comments" Target="../comments/modernComment_106_B66C83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5D0B0D3-D735-4619-AA45-B57B791E1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5A2B14-02F2-374F-AE29-CC74269E29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2279" y="1972949"/>
            <a:ext cx="8867442" cy="1978346"/>
          </a:xfrm>
        </p:spPr>
        <p:txBody>
          <a:bodyPr>
            <a:noAutofit/>
          </a:bodyPr>
          <a:lstStyle/>
          <a:p>
            <a:pPr algn="ctr"/>
            <a:r>
              <a:rPr lang="en-US" b="1" 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Signal Within the Sediments:</a:t>
            </a:r>
            <a:br>
              <a:rPr lang="en-US" 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Using Biological Stoichiometry as a Potential Biosignature on Martian Sediments</a:t>
            </a:r>
            <a:endParaRPr lang="en-US" 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DB846B-3059-6845-88DD-6971F14FEE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20442" y="4498377"/>
            <a:ext cx="7525843" cy="1747837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Johnelle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Gonzales</a:t>
            </a:r>
          </a:p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Christopher Doughty, Northern Arizona University</a:t>
            </a:r>
          </a:p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Arizona NASA Space Grant Consortium Symposium</a:t>
            </a:r>
          </a:p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April 23</a:t>
            </a:r>
            <a:r>
              <a:rPr lang="en-US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rd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2022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D505D40-32E9-4C48-81F8-AD80433BE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2838"/>
            <a:ext cx="3342291" cy="960875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507BF36-B92B-4CAC-BCA7-8364B51E1F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 flipV="1">
            <a:off x="1701611" y="285553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276237E-3A6D-452F-879C-FB8C77A18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8BC9243-F4BF-48A7-89AE-DFA5B37DE6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DE414EC-F3DF-412E-9B22-5328DAA99C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7" name="Graphic 12">
              <a:extLst>
                <a:ext uri="{FF2B5EF4-FFF2-40B4-BE49-F238E27FC236}">
                  <a16:creationId xmlns:a16="http://schemas.microsoft.com/office/drawing/2014/main" id="{039C06B1-FDEA-47B1-8222-7D622CD72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Graphic 15">
              <a:extLst>
                <a:ext uri="{FF2B5EF4-FFF2-40B4-BE49-F238E27FC236}">
                  <a16:creationId xmlns:a16="http://schemas.microsoft.com/office/drawing/2014/main" id="{B834C8C1-9BD1-4635-8E5B-65815F901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Graphic 15">
              <a:extLst>
                <a:ext uri="{FF2B5EF4-FFF2-40B4-BE49-F238E27FC236}">
                  <a16:creationId xmlns:a16="http://schemas.microsoft.com/office/drawing/2014/main" id="{2963D456-B3F4-4EDC-827E-645741F64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3A58845-EFFB-4806-BC6D-47418C15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2" name="Graphic 78">
            <a:extLst>
              <a:ext uri="{FF2B5EF4-FFF2-40B4-BE49-F238E27FC236}">
                <a16:creationId xmlns:a16="http://schemas.microsoft.com/office/drawing/2014/main" id="{DBBA0A0D-8F6A-400A-9E49-8C008E2C7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09740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23" name="Graphic 78">
              <a:extLst>
                <a:ext uri="{FF2B5EF4-FFF2-40B4-BE49-F238E27FC236}">
                  <a16:creationId xmlns:a16="http://schemas.microsoft.com/office/drawing/2014/main" id="{A5DD701E-4BC9-48E3-AF4F-013B52D63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aphic 78">
              <a:extLst>
                <a:ext uri="{FF2B5EF4-FFF2-40B4-BE49-F238E27FC236}">
                  <a16:creationId xmlns:a16="http://schemas.microsoft.com/office/drawing/2014/main" id="{FB658B62-664D-4B3B-BBDA-235666290B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25" name="Graphic 78">
                <a:extLst>
                  <a:ext uri="{FF2B5EF4-FFF2-40B4-BE49-F238E27FC236}">
                    <a16:creationId xmlns:a16="http://schemas.microsoft.com/office/drawing/2014/main" id="{B11F9D25-67B1-4BDB-A290-97B93A19DF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Graphic 78">
                <a:extLst>
                  <a:ext uri="{FF2B5EF4-FFF2-40B4-BE49-F238E27FC236}">
                    <a16:creationId xmlns:a16="http://schemas.microsoft.com/office/drawing/2014/main" id="{B9D5C40A-1B1B-4C25-9707-E8F1CF6EEC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Graphic 78">
                <a:extLst>
                  <a:ext uri="{FF2B5EF4-FFF2-40B4-BE49-F238E27FC236}">
                    <a16:creationId xmlns:a16="http://schemas.microsoft.com/office/drawing/2014/main" id="{2DD0C1D6-FF64-45AB-8775-83AB3C470B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Graphic 78">
                <a:extLst>
                  <a:ext uri="{FF2B5EF4-FFF2-40B4-BE49-F238E27FC236}">
                    <a16:creationId xmlns:a16="http://schemas.microsoft.com/office/drawing/2014/main" id="{15AFBB84-8485-4329-89FC-04663D985B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6146" name="Picture 2">
            <a:extLst>
              <a:ext uri="{FF2B5EF4-FFF2-40B4-BE49-F238E27FC236}">
                <a16:creationId xmlns:a16="http://schemas.microsoft.com/office/drawing/2014/main" id="{DCA4C1EA-1F7B-914A-A3D7-94724310F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5" y="4821777"/>
            <a:ext cx="1530967" cy="204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NASA Insignia Color">
            <a:extLst>
              <a:ext uri="{FF2B5EF4-FFF2-40B4-BE49-F238E27FC236}">
                <a16:creationId xmlns:a16="http://schemas.microsoft.com/office/drawing/2014/main" id="{EE93A57A-90CC-9747-814B-D69014C23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558" y="4988210"/>
            <a:ext cx="1777280" cy="187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078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extLst>
    <p:ext uri="{6950BFC3-D8DA-4A85-94F7-54DA5524770B}">
      <p188:commentRel xmlns:p188="http://schemas.microsoft.com/office/powerpoint/2018/8/main" r:id="rId2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33167-C1F7-3B46-A9B1-EA7F0D592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7" y="68341"/>
            <a:ext cx="10077557" cy="718729"/>
          </a:xfrm>
        </p:spPr>
        <p:txBody>
          <a:bodyPr/>
          <a:lstStyle/>
          <a:p>
            <a:pPr algn="ctr"/>
            <a:r>
              <a:rPr lang="en-US" 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3B76C-D3D9-204E-98A1-59CA751AA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1957" y="804706"/>
            <a:ext cx="9068086" cy="354904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Use various machine learning techniques to extrapolate data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Observe patterns in distribution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Important elements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Compare our data to Mars!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Similar patterns?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1D11762-CE1D-5A4E-B7C9-34EF71AD1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27" y="3244334"/>
            <a:ext cx="10786946" cy="358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490812-9826-CE48-B7B9-F8B104B39637}"/>
              </a:ext>
            </a:extLst>
          </p:cNvPr>
          <p:cNvSpPr txBox="1"/>
          <p:nvPr/>
        </p:nvSpPr>
        <p:spPr>
          <a:xfrm>
            <a:off x="7593980" y="6420327"/>
            <a:ext cx="3895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Credits: NASA/JPL-Caltech/MSSS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09746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329A5-BCD4-B446-A885-7F5E8F1B3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6" y="373411"/>
            <a:ext cx="10077557" cy="1325563"/>
          </a:xfrm>
        </p:spPr>
        <p:txBody>
          <a:bodyPr/>
          <a:lstStyle/>
          <a:p>
            <a:pPr algn="ctr"/>
            <a:r>
              <a:rPr lang="en-US" 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83642-8DEA-1345-896F-5D8FFCA363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16" y="2112631"/>
            <a:ext cx="10077557" cy="3549045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dirty="0"/>
              <a:t>Christopher Doughty</a:t>
            </a:r>
          </a:p>
          <a:p>
            <a:pPr algn="ctr"/>
            <a:r>
              <a:rPr lang="en-US" dirty="0"/>
              <a:t> Andrew Abraham</a:t>
            </a:r>
          </a:p>
          <a:p>
            <a:pPr algn="ctr"/>
            <a:r>
              <a:rPr lang="en-US" dirty="0"/>
              <a:t>Matthew Bowker</a:t>
            </a:r>
          </a:p>
          <a:p>
            <a:pPr algn="ctr"/>
            <a:r>
              <a:rPr lang="en-US" dirty="0"/>
              <a:t>Valerie </a:t>
            </a:r>
            <a:r>
              <a:rPr lang="en-US" dirty="0" err="1"/>
              <a:t>Payre</a:t>
            </a:r>
            <a:endParaRPr lang="en-US" dirty="0"/>
          </a:p>
          <a:p>
            <a:pPr algn="ctr"/>
            <a:r>
              <a:rPr lang="en-US" dirty="0"/>
              <a:t>Mark Salvatore</a:t>
            </a:r>
          </a:p>
          <a:p>
            <a:pPr algn="ctr"/>
            <a:r>
              <a:rPr lang="en-US" dirty="0"/>
              <a:t>Northern Arizona University </a:t>
            </a:r>
          </a:p>
          <a:p>
            <a:pPr algn="ctr"/>
            <a:r>
              <a:rPr lang="en-US" dirty="0"/>
              <a:t>School of Informatics Computing and Cyber Systems</a:t>
            </a:r>
          </a:p>
          <a:p>
            <a:pPr algn="ctr"/>
            <a:r>
              <a:rPr lang="en-US" dirty="0"/>
              <a:t>Department of Astronomy and Planetary Science</a:t>
            </a:r>
          </a:p>
          <a:p>
            <a:pPr algn="ctr"/>
            <a:r>
              <a:rPr lang="en-US" dirty="0"/>
              <a:t>NASA Space Grant Consortium</a:t>
            </a:r>
          </a:p>
          <a:p>
            <a:pPr algn="ctr"/>
            <a:endParaRPr lang="en-US" dirty="0"/>
          </a:p>
        </p:txBody>
      </p:sp>
      <p:pic>
        <p:nvPicPr>
          <p:cNvPr id="8194" name="Picture 2" descr="Arizona NASA Vertical Text">
            <a:extLst>
              <a:ext uri="{FF2B5EF4-FFF2-40B4-BE49-F238E27FC236}">
                <a16:creationId xmlns:a16="http://schemas.microsoft.com/office/drawing/2014/main" id="{4A524904-EAA8-1342-82D2-0AFB175FC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5160"/>
            <a:ext cx="1951115" cy="2604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NASA Insignia Color">
            <a:extLst>
              <a:ext uri="{FF2B5EF4-FFF2-40B4-BE49-F238E27FC236}">
                <a16:creationId xmlns:a16="http://schemas.microsoft.com/office/drawing/2014/main" id="{5AA5555A-25F3-084B-8187-C2AC3C6E8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351" y="4242230"/>
            <a:ext cx="2483326" cy="261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19534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65E02-5550-2741-BB84-EC159A994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C5E2E-B402-BD40-81DC-18CF5B375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47" y="2680915"/>
            <a:ext cx="4393524" cy="2561851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Water once existed on Mars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dirty="0" err="1"/>
              <a:t>Mudcracks</a:t>
            </a:r>
            <a:endParaRPr lang="en-US" dirty="0"/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Could this water have harbored life?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Potential biosignatures on Mars?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6" name="Picture 2" descr="NASA Mars Exploration">
            <a:extLst>
              <a:ext uri="{FF2B5EF4-FFF2-40B4-BE49-F238E27FC236}">
                <a16:creationId xmlns:a16="http://schemas.microsoft.com/office/drawing/2014/main" id="{88465C96-CC10-794B-8AD8-FB1721B64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88" y="0"/>
            <a:ext cx="70342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8D7C4B-A48D-FA44-BCB3-3F6D9601E3EF}"/>
              </a:ext>
            </a:extLst>
          </p:cNvPr>
          <p:cNvSpPr txBox="1"/>
          <p:nvPr/>
        </p:nvSpPr>
        <p:spPr>
          <a:xfrm>
            <a:off x="9634653" y="6488668"/>
            <a:ext cx="2665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mars.nasa.gov</a:t>
            </a:r>
            <a:r>
              <a:rPr lang="en-US" dirty="0">
                <a:solidFill>
                  <a:schemeClr val="bg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6832691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46B13-055A-F145-B57F-2FA9BDF3B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7" y="494923"/>
            <a:ext cx="10077557" cy="1325563"/>
          </a:xfrm>
        </p:spPr>
        <p:txBody>
          <a:bodyPr/>
          <a:lstStyle/>
          <a:p>
            <a:r>
              <a:rPr lang="en-US" 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Purpose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779E6-9B70-5D49-B1D0-3E0BAFA66C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17" y="2306461"/>
            <a:ext cx="6571769" cy="354904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Can we find a biosignature from microbial life?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Understanding distribution of bio-important vs non-bio-important elements across a surface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Leading hypothesis: life will follow changes in water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dirty="0"/>
              <a:t>Depressions: top vs bottom</a:t>
            </a:r>
          </a:p>
        </p:txBody>
      </p:sp>
      <p:pic>
        <p:nvPicPr>
          <p:cNvPr id="5122" name="Picture 2" descr="KGS--Bulletin 169--Fischer">
            <a:extLst>
              <a:ext uri="{FF2B5EF4-FFF2-40B4-BE49-F238E27FC236}">
                <a16:creationId xmlns:a16="http://schemas.microsoft.com/office/drawing/2014/main" id="{A4BA8262-03D2-E141-8D1C-2D6AB934BD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85"/>
          <a:stretch/>
        </p:blipFill>
        <p:spPr bwMode="auto">
          <a:xfrm>
            <a:off x="7446183" y="1550020"/>
            <a:ext cx="4581077" cy="398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own Arrow 7">
            <a:extLst>
              <a:ext uri="{FF2B5EF4-FFF2-40B4-BE49-F238E27FC236}">
                <a16:creationId xmlns:a16="http://schemas.microsoft.com/office/drawing/2014/main" id="{FEEA84D4-86FE-F24C-A515-653C5346B88A}"/>
              </a:ext>
            </a:extLst>
          </p:cNvPr>
          <p:cNvSpPr/>
          <p:nvPr/>
        </p:nvSpPr>
        <p:spPr>
          <a:xfrm>
            <a:off x="10192213" y="3224501"/>
            <a:ext cx="301083" cy="1195969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DE36DB-48E4-224A-8FBB-1C2FE2E7287B}"/>
              </a:ext>
            </a:extLst>
          </p:cNvPr>
          <p:cNvSpPr txBox="1"/>
          <p:nvPr/>
        </p:nvSpPr>
        <p:spPr>
          <a:xfrm>
            <a:off x="7446183" y="5532341"/>
            <a:ext cx="44065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www.kgs.ku.edu</a:t>
            </a:r>
            <a:r>
              <a:rPr lang="en-US" dirty="0"/>
              <a:t>/Publications/Bulletins/169/Fischer/</a:t>
            </a:r>
            <a:r>
              <a:rPr lang="en-US" dirty="0" err="1"/>
              <a:t>index.html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32837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3771D-73AE-7040-8CE4-8659967DD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4B174-CAFE-AB40-8552-4350D42F7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1446" y="2521887"/>
            <a:ext cx="6466098" cy="354904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Using an X-ray Fluorescence Spectrometer to measure elemental concentrations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dirty="0"/>
              <a:t>Top vs bottom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Various sites for data collection: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dirty="0"/>
              <a:t>Lab grown bio crusts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dirty="0"/>
              <a:t>Grand Canyon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dirty="0"/>
              <a:t>Moenkopi Formation from Northern Arizona site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dirty="0"/>
              <a:t>Mars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Using machine learning techniques to analyze data</a:t>
            </a:r>
          </a:p>
        </p:txBody>
      </p:sp>
    </p:spTree>
    <p:extLst>
      <p:ext uri="{BB962C8B-B14F-4D97-AF65-F5344CB8AC3E}">
        <p14:creationId xmlns:p14="http://schemas.microsoft.com/office/powerpoint/2010/main" val="397156424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79700-BD70-1640-8E78-79DCC7E9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205" y="0"/>
            <a:ext cx="10077557" cy="1325563"/>
          </a:xfrm>
        </p:spPr>
        <p:txBody>
          <a:bodyPr/>
          <a:lstStyle/>
          <a:p>
            <a:r>
              <a:rPr lang="en-US" 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Instrumentation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86A3A-162C-2540-BC5F-91077A583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204" y="1516776"/>
            <a:ext cx="10077557" cy="354904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Handheld XRF spectrometer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CheMin</a:t>
            </a:r>
            <a:r>
              <a:rPr lang="en-US" dirty="0"/>
              <a:t> Instrument on Curiosity rover 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dirty="0"/>
              <a:t>Contains XRF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93342E4-3813-2942-A258-B17C904D19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" r="7938"/>
          <a:stretch/>
        </p:blipFill>
        <p:spPr bwMode="auto">
          <a:xfrm>
            <a:off x="231558" y="3291298"/>
            <a:ext cx="6120411" cy="354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echnology Focus: X-ray Fluorescence (XRF) in Mining">
            <a:extLst>
              <a:ext uri="{FF2B5EF4-FFF2-40B4-BE49-F238E27FC236}">
                <a16:creationId xmlns:a16="http://schemas.microsoft.com/office/drawing/2014/main" id="{AA7786A6-AFFF-BE43-91B4-1390C1A43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969" y="17656"/>
            <a:ext cx="5840031" cy="583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9CC298-21BB-7C4F-BD0D-48D8DB855D33}"/>
              </a:ext>
            </a:extLst>
          </p:cNvPr>
          <p:cNvSpPr txBox="1"/>
          <p:nvPr/>
        </p:nvSpPr>
        <p:spPr>
          <a:xfrm>
            <a:off x="3851478" y="6305345"/>
            <a:ext cx="2500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https://</a:t>
            </a:r>
            <a:r>
              <a:rPr lang="en-US" sz="1200" dirty="0" err="1">
                <a:solidFill>
                  <a:schemeClr val="bg1"/>
                </a:solidFill>
              </a:rPr>
              <a:t>mars.nasa.gov</a:t>
            </a:r>
            <a:r>
              <a:rPr lang="en-US" sz="1200" dirty="0">
                <a:solidFill>
                  <a:schemeClr val="bg1"/>
                </a:solidFill>
              </a:rPr>
              <a:t>/msl/spacecraft/instruments/chemin/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52480E-7D2F-5347-8BC0-4DCA211A5E77}"/>
              </a:ext>
            </a:extLst>
          </p:cNvPr>
          <p:cNvSpPr txBox="1"/>
          <p:nvPr/>
        </p:nvSpPr>
        <p:spPr>
          <a:xfrm>
            <a:off x="6351969" y="5824680"/>
            <a:ext cx="38179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www.thermofisher.com</a:t>
            </a:r>
            <a:r>
              <a:rPr lang="en-US" sz="1400" dirty="0"/>
              <a:t>/blog/mining/technology-focus-x-ray-fluorescence-</a:t>
            </a:r>
            <a:r>
              <a:rPr lang="en-US" sz="1400" dirty="0" err="1"/>
              <a:t>xrf</a:t>
            </a:r>
            <a:r>
              <a:rPr lang="en-US" sz="1400" dirty="0"/>
              <a:t>-in-mining/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912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3B751-5226-BF4F-9D49-5711EE997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Biocrusts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2B165B-32C7-2644-8B57-F7F3F8C632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5368" y="0"/>
            <a:ext cx="2683432" cy="6847184"/>
          </a:xfrm>
        </p:spPr>
      </p:pic>
      <p:pic>
        <p:nvPicPr>
          <p:cNvPr id="7" name="Picture 6" descr="A picture containing plant&#10;&#10;Description automatically generated">
            <a:extLst>
              <a:ext uri="{FF2B5EF4-FFF2-40B4-BE49-F238E27FC236}">
                <a16:creationId xmlns:a16="http://schemas.microsoft.com/office/drawing/2014/main" id="{6EB4997E-A445-C74F-B13B-3F07EF9A5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5094" y="0"/>
            <a:ext cx="2829583" cy="6858000"/>
          </a:xfrm>
          <a:prstGeom prst="rect">
            <a:avLst/>
          </a:prstGeom>
        </p:spPr>
      </p:pic>
      <p:pic>
        <p:nvPicPr>
          <p:cNvPr id="9" name="Picture 8" descr="A picture containing building material, stone&#10;&#10;Description automatically generated">
            <a:extLst>
              <a:ext uri="{FF2B5EF4-FFF2-40B4-BE49-F238E27FC236}">
                <a16:creationId xmlns:a16="http://schemas.microsoft.com/office/drawing/2014/main" id="{7681EDDE-7C83-5141-AD28-7D29B52BD7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0971" y="-10816"/>
            <a:ext cx="281028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5DA2BE-20AC-144D-8A8A-E677D32DE83A}"/>
              </a:ext>
            </a:extLst>
          </p:cNvPr>
          <p:cNvSpPr txBox="1"/>
          <p:nvPr/>
        </p:nvSpPr>
        <p:spPr>
          <a:xfrm>
            <a:off x="435429" y="2797629"/>
            <a:ext cx="1981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Inoculant, Nutrients, and Depressions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Inoculant and Nutrients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Inoculant and Depressions</a:t>
            </a:r>
          </a:p>
        </p:txBody>
      </p:sp>
    </p:spTree>
    <p:extLst>
      <p:ext uri="{BB962C8B-B14F-4D97-AF65-F5344CB8AC3E}">
        <p14:creationId xmlns:p14="http://schemas.microsoft.com/office/powerpoint/2010/main" val="1282190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372F2-A1D0-6A41-A5F9-54A91B843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429" y="166583"/>
            <a:ext cx="10077557" cy="1325563"/>
          </a:xfrm>
        </p:spPr>
        <p:txBody>
          <a:bodyPr/>
          <a:lstStyle/>
          <a:p>
            <a:r>
              <a:rPr lang="en-US" 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Grand Canyon</a:t>
            </a:r>
          </a:p>
        </p:txBody>
      </p:sp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B49D3BE5-1D3E-3347-948A-F0C2A2074C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356"/>
          <a:stretch/>
        </p:blipFill>
        <p:spPr>
          <a:xfrm rot="5400000">
            <a:off x="8138809" y="2766261"/>
            <a:ext cx="3876729" cy="43067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FDAB0D-5218-8842-A5D4-6B8573E3D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43200"/>
            <a:ext cx="3821543" cy="4156928"/>
          </a:xfrm>
          <a:prstGeom prst="rect">
            <a:avLst/>
          </a:prstGeom>
        </p:spPr>
      </p:pic>
      <p:pic>
        <p:nvPicPr>
          <p:cNvPr id="11" name="Picture 10" descr="A picture containing stone, concrete, cement&#10;&#10;Description automatically generated">
            <a:extLst>
              <a:ext uri="{FF2B5EF4-FFF2-40B4-BE49-F238E27FC236}">
                <a16:creationId xmlns:a16="http://schemas.microsoft.com/office/drawing/2014/main" id="{EBA769C0-47EF-8347-AD7C-F7E512B6F1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3170" y="0"/>
            <a:ext cx="4437380" cy="2079171"/>
          </a:xfrm>
          <a:prstGeom prst="rect">
            <a:avLst/>
          </a:prstGeom>
        </p:spPr>
      </p:pic>
      <p:pic>
        <p:nvPicPr>
          <p:cNvPr id="15" name="Picture 14" descr="A loaf of bread&#10;&#10;Description automatically generated with medium confidence">
            <a:extLst>
              <a:ext uri="{FF2B5EF4-FFF2-40B4-BE49-F238E27FC236}">
                <a16:creationId xmlns:a16="http://schemas.microsoft.com/office/drawing/2014/main" id="{B79BCAF9-EC8A-6944-8F9E-A606AEED99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7925" y="1379627"/>
            <a:ext cx="4345873" cy="390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57488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B5A41-C06D-084E-93E4-B6EEC9D48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715" y="257882"/>
            <a:ext cx="5204475" cy="1325563"/>
          </a:xfrm>
        </p:spPr>
        <p:txBody>
          <a:bodyPr/>
          <a:lstStyle/>
          <a:p>
            <a:r>
              <a:rPr lang="en-US" 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Moenkopi Formation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5D167A-EF35-7945-BFEE-95C77747D5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258" t="10206" r="10587" b="11213"/>
          <a:stretch/>
        </p:blipFill>
        <p:spPr>
          <a:xfrm>
            <a:off x="6582206" y="0"/>
            <a:ext cx="5224891" cy="3703078"/>
          </a:xfr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130E4E79-1998-6049-A5F0-930683B5DD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26E2BD00-B226-6B46-A0B7-21B6EC315E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5999" y="3428999"/>
            <a:ext cx="4174273" cy="417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16F616CE-BAE9-CB48-8836-797FEB7AD3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83729"/>
            <a:ext cx="5630209" cy="4174272"/>
          </a:xfrm>
          <a:prstGeom prst="rect">
            <a:avLst/>
          </a:prstGeom>
        </p:spPr>
      </p:pic>
      <p:pic>
        <p:nvPicPr>
          <p:cNvPr id="11" name="Picture 10" descr="A picture containing trilobite&#10;&#10;Description automatically generated">
            <a:extLst>
              <a:ext uri="{FF2B5EF4-FFF2-40B4-BE49-F238E27FC236}">
                <a16:creationId xmlns:a16="http://schemas.microsoft.com/office/drawing/2014/main" id="{94CECB5B-53F6-B947-9221-0589679A52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748" t="2602" r="14372" b="2602"/>
          <a:stretch/>
        </p:blipFill>
        <p:spPr>
          <a:xfrm rot="16200000">
            <a:off x="7626290" y="2658997"/>
            <a:ext cx="3136726" cy="522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6482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313DB-E7DB-1243-95B6-6A922E9DB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805" y="0"/>
            <a:ext cx="4570390" cy="807938"/>
          </a:xfrm>
        </p:spPr>
        <p:txBody>
          <a:bodyPr>
            <a:normAutofit/>
          </a:bodyPr>
          <a:lstStyle/>
          <a:p>
            <a:pPr algn="ctr"/>
            <a:r>
              <a:rPr lang="en-US" sz="4000" 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Preliminary Results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DEBF5B-50BD-4A43-B835-B52502C63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6475" y="927405"/>
            <a:ext cx="5262571" cy="57019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F24E19-EE5F-344D-BE5D-E7A44163B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278" y="927405"/>
            <a:ext cx="4973444" cy="57019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6484C5-74E4-6C4D-BDBA-BEF3677A36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5905" y="927405"/>
            <a:ext cx="5400910" cy="57019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CA04295-540C-1F4F-BDB7-1BA2F190C4D2}"/>
              </a:ext>
            </a:extLst>
          </p:cNvPr>
          <p:cNvSpPr txBox="1"/>
          <p:nvPr/>
        </p:nvSpPr>
        <p:spPr>
          <a:xfrm>
            <a:off x="8871849" y="10566"/>
            <a:ext cx="2843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Elemental distributions of Al, S, and Mg from one grand canyon sample</a:t>
            </a:r>
          </a:p>
        </p:txBody>
      </p:sp>
    </p:spTree>
    <p:extLst>
      <p:ext uri="{BB962C8B-B14F-4D97-AF65-F5344CB8AC3E}">
        <p14:creationId xmlns:p14="http://schemas.microsoft.com/office/powerpoint/2010/main" val="2252555450"/>
      </p:ext>
    </p:extLst>
  </p:cSld>
  <p:clrMapOvr>
    <a:masterClrMapping/>
  </p:clrMapOvr>
</p:sld>
</file>

<file path=ppt/theme/theme1.xml><?xml version="1.0" encoding="utf-8"?>
<a:theme xmlns:a="http://schemas.openxmlformats.org/drawingml/2006/main" name="RocaVTI">
  <a:themeElements>
    <a:clrScheme name="AnalogousFromLightSeedLeftStep">
      <a:dk1>
        <a:srgbClr val="000000"/>
      </a:dk1>
      <a:lt1>
        <a:srgbClr val="FFFFFF"/>
      </a:lt1>
      <a:dk2>
        <a:srgbClr val="412D24"/>
      </a:dk2>
      <a:lt2>
        <a:srgbClr val="E7E2E8"/>
      </a:lt2>
      <a:accent1>
        <a:srgbClr val="87AB7B"/>
      </a:accent1>
      <a:accent2>
        <a:srgbClr val="94A96B"/>
      </a:accent2>
      <a:accent3>
        <a:srgbClr val="A6A377"/>
      </a:accent3>
      <a:accent4>
        <a:srgbClr val="BE9B77"/>
      </a:accent4>
      <a:accent5>
        <a:srgbClr val="C8938D"/>
      </a:accent5>
      <a:accent6>
        <a:srgbClr val="BF7A90"/>
      </a:accent6>
      <a:hlink>
        <a:srgbClr val="9E69AE"/>
      </a:hlink>
      <a:folHlink>
        <a:srgbClr val="7F7F7F"/>
      </a:folHlink>
    </a:clrScheme>
    <a:fontScheme name="Custom 36">
      <a:majorFont>
        <a:latin typeface="Georgia Pro Semibold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ocaVTI" id="{D79FE1D1-0489-4A69-8531-D0B8CDC31CBE}" vid="{CEBA7FE6-C04B-474E-964F-B022887AD13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1893</TotalTime>
  <Words>296</Words>
  <Application>Microsoft Macintosh PowerPoint</Application>
  <PresentationFormat>Widescreen</PresentationFormat>
  <Paragraphs>63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Avenir Next LT Pro</vt:lpstr>
      <vt:lpstr>Avenir Next LT Pro Light</vt:lpstr>
      <vt:lpstr>Georgia Pro Semibold</vt:lpstr>
      <vt:lpstr>Tahoma</vt:lpstr>
      <vt:lpstr>RocaVTI</vt:lpstr>
      <vt:lpstr>A Signal Within the Sediments: Using Biological Stoichiometry as a Potential Biosignature on Martian Sediments</vt:lpstr>
      <vt:lpstr>Background</vt:lpstr>
      <vt:lpstr>Purpose</vt:lpstr>
      <vt:lpstr>Methods</vt:lpstr>
      <vt:lpstr>Instrumentation</vt:lpstr>
      <vt:lpstr>Biocrusts</vt:lpstr>
      <vt:lpstr>Grand Canyon</vt:lpstr>
      <vt:lpstr>Moenkopi Formation</vt:lpstr>
      <vt:lpstr>Preliminary Results </vt:lpstr>
      <vt:lpstr>Next Steps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Signal Within the Sediments: Using Biological Stoichiometry as a Potential Biosignature on Martian Sediments</dc:title>
  <dc:creator>Johnelle Kristine Gonzales</dc:creator>
  <cp:lastModifiedBy>Johnelle Kristine Gonzales</cp:lastModifiedBy>
  <cp:revision>20</cp:revision>
  <dcterms:created xsi:type="dcterms:W3CDTF">2022-04-03T22:08:11Z</dcterms:created>
  <dcterms:modified xsi:type="dcterms:W3CDTF">2022-04-08T22:39:11Z</dcterms:modified>
</cp:coreProperties>
</file>